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301" r:id="rId3"/>
    <p:sldId id="309" r:id="rId4"/>
    <p:sldId id="352" r:id="rId5"/>
    <p:sldId id="308" r:id="rId6"/>
    <p:sldId id="351" r:id="rId7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10"/>
      <p:italic r:id="rId11"/>
    </p:embeddedFont>
    <p:embeddedFont>
      <p:font typeface="微软雅黑" panose="020B0503020204020204" pitchFamily="34" charset="-122"/>
      <p:regular r:id="rId12"/>
      <p:bold r:id="rId13"/>
    </p:embeddedFont>
    <p:embeddedFont>
      <p:font typeface="黑体" panose="02010609060101010101" pitchFamily="49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仿宋" panose="02010609060101010101" pitchFamily="49" charset="-122"/>
      <p:regular r:id="rId2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35" autoAdjust="0"/>
  </p:normalViewPr>
  <p:slideViewPr>
    <p:cSldViewPr>
      <p:cViewPr varScale="1">
        <p:scale>
          <a:sx n="121" d="100"/>
          <a:sy n="121" d="100"/>
        </p:scale>
        <p:origin x="922" y="72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172" y="-78"/>
      </p:cViewPr>
      <p:guideLst>
        <p:guide orient="horz" pos="288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A97832-3C75-4EB3-A695-FD3BCE7182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558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A198E7-577E-4BC4-9E34-9BBD3EAE366F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8E0C649-3A79-42F2-A5FB-7EFE334793A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14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" name="Freeform 5"/>
          <p:cNvSpPr/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8" name="Group 6"/>
          <p:cNvGrpSpPr/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/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0" name="Group 8"/>
            <p:cNvGrpSpPr/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/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Freeform 10"/>
              <p:cNvSpPr/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Freeform 11"/>
              <p:cNvSpPr/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Freeform 12"/>
              <p:cNvSpPr/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Freeform 13"/>
              <p:cNvSpPr/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1" name="Freeform 14"/>
            <p:cNvSpPr/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" name="Group 15"/>
          <p:cNvGrpSpPr/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/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7"/>
            <p:cNvSpPr/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8"/>
            <p:cNvSpPr/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19"/>
            <p:cNvSpPr/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0"/>
            <p:cNvSpPr/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1"/>
            <p:cNvSpPr/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24" name="Picture 5" descr="aH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952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423B-3011-43D0-B8F0-B9075D1CDC02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ECF9-15D8-46AB-A9C6-3319FC18FCD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7C98-C30E-48EA-9370-8CE17073E9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5724-BADE-4936-BCA7-EE9C74B1A36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1042-21FD-4E7B-9E14-1E5784E6FF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127B-C178-4262-A9B2-38105B17970B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D4B3-857B-41C0-89F0-85FB45854E5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EF84-1DAC-43F8-884C-D3E535252973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D126-F87F-4F92-A582-89F9FF93145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F192-3C1A-4540-9974-77A2B063C9F7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D1DC6-5D9F-47E6-9505-8EB33F3DFC9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DEBD-2A83-4C2D-91D3-7C65B1D81DD8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A1E8-7F2F-4D5F-9BCE-EE527C65937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E3C5-06DD-4F09-B009-667255DB9830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229A-01CB-43B0-AB0C-439DDDFF52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FAEF-27D7-4004-9634-ACF2E088CEA2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5FA6-8AEE-4AC3-8B69-3769BEA6AE4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8B96-01ED-48A4-BEC0-9A3AF7A91C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1A9F-ED90-457A-A9EF-38B97478CE4C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5C97-CEB3-4AF7-8666-CA305332B1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0B04-3ECB-4391-9A2D-CA5BCE2D9E38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A9A8-88D4-421B-8450-AAC689CB047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9497-1718-4741-918A-5AC0CFD37B2A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5F9E-18C4-4443-B450-D0F975AABBD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734-321A-4C6D-B7FD-C3E930C6127F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7B3E-E825-41DE-8C62-9A998EC9737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D05F-DB71-4AE0-BF14-8C1B4C1FF852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AC08-7AD3-4EB8-9192-EF3A55A4C2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6E67-1CE4-4951-9E69-636C86D6F4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53EF-A0A4-4ECB-BBC6-30F194DC8FD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E37B-5270-46A0-A1CA-FC9F72949CC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29EB-76C2-495C-B850-ABD9D1E3D40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90C8-3ED0-4936-989A-F73CAFF47F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E9FE-2925-4450-A2D7-243BEB1881D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A6A2-6662-43B0-88F2-06D2E29F025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5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4212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51" name="Freeform 5"/>
          <p:cNvSpPr/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28" name="Group 6"/>
          <p:cNvGrpSpPr/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4215" name="Freeform 7"/>
            <p:cNvSpPr/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044" name="Group 8"/>
            <p:cNvGrpSpPr/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70" name="Freeform 9"/>
              <p:cNvSpPr/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71" name="Freeform 10"/>
              <p:cNvSpPr/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72" name="Freeform 11"/>
              <p:cNvSpPr/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73" name="Freeform 12"/>
              <p:cNvSpPr/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74" name="Freeform 13"/>
              <p:cNvSpPr/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94222" name="Freeform 14"/>
            <p:cNvSpPr/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29" name="Group 15"/>
          <p:cNvGrpSpPr/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61" name="Freeform 16"/>
            <p:cNvSpPr/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2" name="Freeform 17"/>
            <p:cNvSpPr/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3" name="Freeform 18"/>
            <p:cNvSpPr/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4" name="Freeform 19"/>
            <p:cNvSpPr/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5" name="Freeform 20"/>
            <p:cNvSpPr/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6" name="Freeform 21"/>
            <p:cNvSpPr/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42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42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CB1FCC-4D3D-465B-A309-5FC4080A1C0D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1035" name="Picture 5" descr="aHNX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矩形 1"/>
          <p:cNvSpPr>
            <a:spLocks noChangeArrowheads="1"/>
          </p:cNvSpPr>
          <p:nvPr userDrawn="1"/>
        </p:nvSpPr>
        <p:spPr bwMode="auto">
          <a:xfrm>
            <a:off x="0" y="981075"/>
            <a:ext cx="9117013" cy="5473700"/>
          </a:xfrm>
          <a:prstGeom prst="rect">
            <a:avLst/>
          </a:prstGeom>
          <a:solidFill>
            <a:srgbClr val="FFFFFF">
              <a:alpha val="70979"/>
            </a:srgb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F183B8-B59D-48B7-894B-1C48450E7946}" type="datetimeFigureOut">
              <a:rPr lang="zh-CN" altLang="en-US"/>
              <a:t>2021/5/26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200D98-2E47-430F-BDEA-D031791161E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cu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682682" y="1196752"/>
            <a:ext cx="7788275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6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一、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学生登录</a:t>
            </a:r>
            <a:endParaRPr lang="zh-CN" altLang="en-US" sz="3200" b="1" dirty="0">
              <a:solidFill>
                <a:schemeClr val="bg2"/>
              </a:solidFill>
              <a:latin typeface="+mn-ea"/>
              <a:ea typeface="+mn-ea"/>
              <a:sym typeface="+mn-ea"/>
            </a:endParaRPr>
          </a:p>
          <a:p>
            <a:pPr lvl="0">
              <a:lnSpc>
                <a:spcPts val="2600"/>
              </a:lnSpc>
            </a:pPr>
            <a:endParaRPr lang="en-US" altLang="zh-CN" sz="2400" dirty="0" smtClean="0">
              <a:solidFill>
                <a:schemeClr val="bg2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 pitchFamily="2" charset="2"/>
            </a:endParaRPr>
          </a:p>
          <a:p>
            <a:pPr lvl="0">
              <a:lnSpc>
                <a:spcPct val="25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zh-CN" altLang="en-US" sz="24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1）直接登录</a:t>
            </a:r>
            <a:r>
              <a:rPr lang="zh-CN" altLang="en-US" sz="2400" u="sng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http</a:t>
            </a:r>
            <a:r>
              <a:rPr lang="en-US" altLang="zh-CN" sz="2400" u="sng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s://</a:t>
            </a:r>
            <a:r>
              <a:rPr lang="zh-CN" altLang="en-US" sz="2400" u="sng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eloans.ahrcu.com</a:t>
            </a:r>
            <a:r>
              <a:rPr lang="en-US" altLang="zh-CN" sz="2400" u="sng" dirty="0" smtClean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/</a:t>
            </a:r>
            <a:r>
              <a:rPr lang="en-US" altLang="zh-CN" sz="2400" u="sng" dirty="0" err="1" smtClean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stu</a:t>
            </a:r>
            <a:r>
              <a:rPr lang="en-US" altLang="zh-CN" sz="2400" u="sng" dirty="0" smtClean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/</a:t>
            </a:r>
            <a:endParaRPr lang="zh-CN" altLang="en-US" sz="2400" u="sng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0" algn="l">
              <a:lnSpc>
                <a:spcPct val="250000"/>
              </a:lnSpc>
            </a:pPr>
            <a:r>
              <a:rPr lang="zh-CN" altLang="en-US" sz="24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（2）或登录安徽省农村信用社联合社网站（网址：</a:t>
            </a:r>
            <a:r>
              <a:rPr lang="zh-CN" altLang="en-US" sz="2400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  <a:hlinkClick r:id="rId2"/>
              </a:rPr>
              <a:t>http://www.ahrcu.com</a:t>
            </a:r>
            <a:r>
              <a:rPr lang="zh-CN" altLang="en-US" sz="24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），进入</a:t>
            </a:r>
            <a:r>
              <a:rPr lang="zh-CN" altLang="en-US" sz="2400" dirty="0" smtClean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“助学</a:t>
            </a:r>
            <a:r>
              <a:rPr lang="zh-CN" altLang="en-US" sz="24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贷款在线</a:t>
            </a:r>
            <a:r>
              <a:rPr lang="zh-CN" altLang="en-US" sz="2400" dirty="0" smtClean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服务”</a:t>
            </a:r>
            <a:r>
              <a:rPr lang="zh-CN" altLang="en-US" sz="24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专栏</a:t>
            </a:r>
          </a:p>
          <a:p>
            <a:pPr lvl="0" algn="l">
              <a:lnSpc>
                <a:spcPct val="250000"/>
              </a:lnSpc>
            </a:pPr>
            <a:endParaRPr lang="zh-CN" altLang="en-US" sz="2400" dirty="0">
              <a:solidFill>
                <a:srgbClr val="FF0000"/>
              </a:solidFill>
              <a:latin typeface="冬青黑体简体中文 W6" charset="0"/>
              <a:ea typeface="冬青黑体简体中文 W6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77545" y="1160989"/>
            <a:ext cx="8001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6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二、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毕业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确认申请：</a:t>
            </a:r>
            <a:endParaRPr lang="zh-CN" altLang="en-US" sz="3200" b="1" dirty="0">
              <a:solidFill>
                <a:schemeClr val="bg2"/>
              </a:solidFill>
              <a:latin typeface="+mn-ea"/>
              <a:ea typeface="+mn-ea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bg2"/>
                </a:solidFill>
                <a:latin typeface="冬青黑体简体中文 W3" charset="0"/>
                <a:ea typeface="仿宋" panose="02010609060101010101" pitchFamily="49" charset="-122"/>
                <a:sym typeface="+mn-ea"/>
              </a:rPr>
              <a:t> </a:t>
            </a:r>
            <a:r>
              <a:rPr lang="zh-CN" altLang="en-US" sz="1400" dirty="0" smtClean="0">
                <a:solidFill>
                  <a:schemeClr val="bg2"/>
                </a:solidFill>
                <a:latin typeface="冬青黑体简体中文 W3" charset="0"/>
                <a:ea typeface="仿宋" panose="02010609060101010101" pitchFamily="49" charset="-122"/>
                <a:sym typeface="+mn-ea"/>
              </a:rPr>
              <a:t>            </a:t>
            </a:r>
            <a:r>
              <a:rPr lang="zh-CN" altLang="en-US" sz="2400" dirty="0" smtClean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学生</a:t>
            </a:r>
            <a:r>
              <a:rPr lang="zh-CN" altLang="en-US" sz="24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毕业前必须进行毕业确认</a:t>
            </a:r>
            <a:r>
              <a:rPr lang="zh-CN" altLang="en-US" sz="2400" dirty="0" smtClean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学生因特殊原因当年未发起毕业确认申请的，高校可以在学生毕业当年的</a:t>
            </a:r>
            <a:r>
              <a:rPr lang="en-US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</a:t>
            </a:r>
            <a:r>
              <a:rPr lang="en-US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-9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日期间批量发起毕业确认申请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学院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可以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在系统中学生信息管理</a:t>
            </a:r>
            <a:r>
              <a:rPr lang="en-US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-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毕业确认申请菜单中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查询本院当年</a:t>
            </a:r>
            <a:r>
              <a:rPr lang="zh-CN" altLang="zh-CN" sz="24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待毕业学生明细。</a:t>
            </a:r>
          </a:p>
          <a:p>
            <a:pPr lvl="0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677545" y="4077072"/>
            <a:ext cx="7787005" cy="2376024"/>
          </a:xfrm>
          <a:prstGeom prst="horizontalScroll">
            <a:avLst/>
          </a:prstGeom>
          <a:solidFill>
            <a:schemeClr val="accent4">
              <a:lumMod val="60000"/>
              <a:lumOff val="40000"/>
              <a:alpha val="28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defTabSz="914400">
              <a:buClrTx/>
              <a:buSzTx/>
              <a:buFontTx/>
            </a:pPr>
            <a:endParaRPr lang="zh-CN" altLang="en-US" sz="1800">
              <a:ln>
                <a:noFill/>
              </a:ln>
              <a:effectLst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2628" y="4385356"/>
            <a:ext cx="7350834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注：</a:t>
            </a:r>
            <a:endParaRPr lang="zh-CN" altLang="en-US" sz="2000" dirty="0">
              <a:solidFill>
                <a:schemeClr val="bg2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1、发起毕业确认申请必须在毕业当年的8月31日前发起；</a:t>
            </a:r>
          </a:p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2、系统中学历的状态为在读，才可以发起就学信息变更申请；</a:t>
            </a:r>
          </a:p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3、若有审批中的毕业确认申请、就学信息变更申请，则不可以再重复发起申请</a:t>
            </a:r>
            <a:r>
              <a:rPr lang="zh-CN" altLang="en-US" sz="2000" dirty="0" smtClean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线形标注 2(无边框) 1"/>
          <p:cNvSpPr/>
          <p:nvPr/>
        </p:nvSpPr>
        <p:spPr bwMode="auto">
          <a:xfrm>
            <a:off x="5580112" y="4077072"/>
            <a:ext cx="2592288" cy="64633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675"/>
              <a:gd name="adj6" fmla="val -43796"/>
            </a:avLst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填写辅导员（班主任）或学院资助管理员姓名</a:t>
            </a:r>
            <a:endParaRPr kumimoji="0" lang="zh-CN" altLang="en-US" sz="1800" b="1" i="0" u="none" strike="noStrike" cap="none" normalizeH="0" baseline="0" dirty="0" smtClean="0"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83568" y="1124744"/>
            <a:ext cx="8001000" cy="464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6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三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、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学制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延长申请（升学）</a:t>
            </a:r>
            <a:endParaRPr lang="zh-CN" altLang="en-US" sz="3200" dirty="0">
              <a:solidFill>
                <a:schemeClr val="bg2"/>
              </a:solidFill>
              <a:latin typeface="+mn-ea"/>
              <a:ea typeface="+mn-ea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4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   学制延长申请主要针对学生毕业后连续攻读学位（包括硕士和第二学士学位）而发起的就学信息变更，其在继续攻读学位期间的利息仍按原渠道进行贴息。（如：专升本、本科继续读研等）</a:t>
            </a: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  <a:p>
            <a:pPr lvl="0" algn="l">
              <a:lnSpc>
                <a:spcPts val="2600"/>
              </a:lnSpc>
            </a:pPr>
            <a:endParaRPr lang="zh-CN" altLang="en-US" sz="1400" dirty="0">
              <a:solidFill>
                <a:schemeClr val="bg2"/>
              </a:solidFill>
              <a:latin typeface="冬青黑体简体中文 W3" charset="0"/>
              <a:ea typeface="冬青黑体简体中文 W3" charset="0"/>
              <a:sym typeface="+mn-ea"/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677545" y="3501008"/>
            <a:ext cx="7787005" cy="3096344"/>
          </a:xfrm>
          <a:prstGeom prst="horizontalScroll">
            <a:avLst/>
          </a:prstGeom>
          <a:solidFill>
            <a:schemeClr val="accent4">
              <a:lumMod val="60000"/>
              <a:lumOff val="40000"/>
              <a:alpha val="28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defTabSz="914400">
              <a:buClrTx/>
              <a:buSzTx/>
              <a:buFontTx/>
            </a:pPr>
            <a:endParaRPr lang="zh-CN" altLang="en-US" sz="1800">
              <a:ln>
                <a:noFill/>
              </a:ln>
              <a:effectLst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9632" y="4005064"/>
            <a:ext cx="70288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注：</a:t>
            </a:r>
            <a:endParaRPr lang="zh-CN" altLang="en-US" sz="2000" dirty="0">
              <a:solidFill>
                <a:schemeClr val="bg2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0">
              <a:lnSpc>
                <a:spcPts val="26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1、原则上发起学制延长申请必须为毕业当年的8月15日前；</a:t>
            </a:r>
          </a:p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2、毕业当年，需先完成毕业确认，再发起升学申请；</a:t>
            </a:r>
          </a:p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3、学制延长申请成功后，贴息延长至升学后毕业当年的8月31日；</a:t>
            </a:r>
          </a:p>
          <a:p>
            <a:pPr lvl="0" algn="l">
              <a:lnSpc>
                <a:spcPts val="26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4、学生申请学制延长需提交录取通知书等相关证明材料。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Mountain T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318</Words>
  <Application>Microsoft Office PowerPoint</Application>
  <PresentationFormat>全屏显示(4:3)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冬青黑体简体中文 W6</vt:lpstr>
      <vt:lpstr>Franklin Gothic Medium</vt:lpstr>
      <vt:lpstr>微软雅黑</vt:lpstr>
      <vt:lpstr>黑体</vt:lpstr>
      <vt:lpstr>Calibri</vt:lpstr>
      <vt:lpstr>Franklin Gothic Book</vt:lpstr>
      <vt:lpstr>仿宋</vt:lpstr>
      <vt:lpstr>Wingdings</vt:lpstr>
      <vt:lpstr>冬青黑体简体中文 W3</vt:lpstr>
      <vt:lpstr>Arial</vt:lpstr>
      <vt:lpstr>宋体</vt:lpstr>
      <vt:lpstr>1_Mountain Top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叶皓</dc:creator>
  <cp:lastModifiedBy>China</cp:lastModifiedBy>
  <cp:revision>505</cp:revision>
  <dcterms:created xsi:type="dcterms:W3CDTF">2012-06-06T01:30:00Z</dcterms:created>
  <dcterms:modified xsi:type="dcterms:W3CDTF">2021-05-26T01:01:50Z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